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4FA"/>
    <a:srgbClr val="40C2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4903C9-5519-4F37-9F93-1661E96C521B}" v="95" dt="2026-06-07T08:25:43.8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uba Frem Khalil" userId="7ed463f4-9f78-4878-b345-a698b2991149" providerId="ADAL" clId="{098E7AC5-DAF7-47C3-823C-DE1F166E959B}"/>
    <pc:docChg chg="undo custSel modSld">
      <pc:chgData name="Rouba Frem Khalil" userId="7ed463f4-9f78-4878-b345-a698b2991149" providerId="ADAL" clId="{098E7AC5-DAF7-47C3-823C-DE1F166E959B}" dt="2026-06-07T08:28:42.978" v="373" actId="20577"/>
      <pc:docMkLst>
        <pc:docMk/>
      </pc:docMkLst>
      <pc:sldChg chg="addSp delSp modSp mod">
        <pc:chgData name="Rouba Frem Khalil" userId="7ed463f4-9f78-4878-b345-a698b2991149" providerId="ADAL" clId="{098E7AC5-DAF7-47C3-823C-DE1F166E959B}" dt="2026-06-07T08:28:42.978" v="373" actId="20577"/>
        <pc:sldMkLst>
          <pc:docMk/>
          <pc:sldMk cId="4290175260" sldId="259"/>
        </pc:sldMkLst>
        <pc:spChg chg="add mod">
          <ac:chgData name="Rouba Frem Khalil" userId="7ed463f4-9f78-4878-b345-a698b2991149" providerId="ADAL" clId="{098E7AC5-DAF7-47C3-823C-DE1F166E959B}" dt="2026-06-07T08:28:28.161" v="366" actId="20577"/>
          <ac:spMkLst>
            <pc:docMk/>
            <pc:sldMk cId="4290175260" sldId="259"/>
            <ac:spMk id="4" creationId="{83B78511-5F6A-05AF-B03E-F6A700E9AB42}"/>
          </ac:spMkLst>
        </pc:spChg>
        <pc:spChg chg="mod">
          <ac:chgData name="Rouba Frem Khalil" userId="7ed463f4-9f78-4878-b345-a698b2991149" providerId="ADAL" clId="{098E7AC5-DAF7-47C3-823C-DE1F166E959B}" dt="2026-06-07T08:28:42.978" v="373" actId="20577"/>
          <ac:spMkLst>
            <pc:docMk/>
            <pc:sldMk cId="4290175260" sldId="259"/>
            <ac:spMk id="11" creationId="{020FE428-38D3-E518-06F4-E07BF794E76B}"/>
          </ac:spMkLst>
        </pc:spChg>
        <pc:spChg chg="mod">
          <ac:chgData name="Rouba Frem Khalil" userId="7ed463f4-9f78-4878-b345-a698b2991149" providerId="ADAL" clId="{098E7AC5-DAF7-47C3-823C-DE1F166E959B}" dt="2026-06-07T06:33:20.460" v="36" actId="20577"/>
          <ac:spMkLst>
            <pc:docMk/>
            <pc:sldMk cId="4290175260" sldId="259"/>
            <ac:spMk id="12" creationId="{D6015B93-2A04-B65D-EA33-58B04297EE8C}"/>
          </ac:spMkLst>
        </pc:spChg>
        <pc:spChg chg="del mod">
          <ac:chgData name="Rouba Frem Khalil" userId="7ed463f4-9f78-4878-b345-a698b2991149" providerId="ADAL" clId="{098E7AC5-DAF7-47C3-823C-DE1F166E959B}" dt="2026-06-07T06:32:55.694" v="12" actId="21"/>
          <ac:spMkLst>
            <pc:docMk/>
            <pc:sldMk cId="4290175260" sldId="259"/>
            <ac:spMk id="26" creationId="{594F4D86-D757-732F-2B08-D77F835B9C09}"/>
          </ac:spMkLst>
        </pc:spChg>
        <pc:graphicFrameChg chg="add mod">
          <ac:chgData name="Rouba Frem Khalil" userId="7ed463f4-9f78-4878-b345-a698b2991149" providerId="ADAL" clId="{098E7AC5-DAF7-47C3-823C-DE1F166E959B}" dt="2026-06-07T06:30:51.775" v="3"/>
          <ac:graphicFrameMkLst>
            <pc:docMk/>
            <pc:sldMk cId="4290175260" sldId="259"/>
            <ac:graphicFrameMk id="2" creationId="{0CF5A3CF-A45E-11E8-F284-BFD5CF3FBF30}"/>
          </ac:graphicFrameMkLst>
        </pc:graphicFrameChg>
      </pc:sldChg>
      <pc:sldChg chg="addSp modSp mod">
        <pc:chgData name="Rouba Frem Khalil" userId="7ed463f4-9f78-4878-b345-a698b2991149" providerId="ADAL" clId="{098E7AC5-DAF7-47C3-823C-DE1F166E959B}" dt="2026-06-07T06:45:22.092" v="257" actId="1076"/>
        <pc:sldMkLst>
          <pc:docMk/>
          <pc:sldMk cId="3016630152" sldId="260"/>
        </pc:sldMkLst>
        <pc:spChg chg="add mod">
          <ac:chgData name="Rouba Frem Khalil" userId="7ed463f4-9f78-4878-b345-a698b2991149" providerId="ADAL" clId="{098E7AC5-DAF7-47C3-823C-DE1F166E959B}" dt="2026-06-07T06:45:22.092" v="257" actId="1076"/>
          <ac:spMkLst>
            <pc:docMk/>
            <pc:sldMk cId="3016630152" sldId="260"/>
            <ac:spMk id="3" creationId="{9D4A8ADB-E52B-3A55-5A6A-22D3D5950ADE}"/>
          </ac:spMkLst>
        </pc:spChg>
        <pc:spChg chg="add mod">
          <ac:chgData name="Rouba Frem Khalil" userId="7ed463f4-9f78-4878-b345-a698b2991149" providerId="ADAL" clId="{098E7AC5-DAF7-47C3-823C-DE1F166E959B}" dt="2026-06-07T06:45:15.339" v="256" actId="1076"/>
          <ac:spMkLst>
            <pc:docMk/>
            <pc:sldMk cId="3016630152" sldId="260"/>
            <ac:spMk id="26" creationId="{594F4D86-D757-732F-2B08-D77F835B9C0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08C5F-481B-F57A-EA12-232D7D153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FC93AD-DD7A-D1F5-2565-615C55085D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C5A558-CFFC-7D75-3068-844CB4E5C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1044-CF89-4E21-8940-7FD36BAE3A38}" type="datetimeFigureOut">
              <a:rPr lang="en-US" smtClean="0"/>
              <a:t>07/06/2026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622548-C11F-2723-B5F4-F5ABE230A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E488FF-A423-305D-CB4B-5ABE3F6E5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BCFF3-02FD-4D7F-9B86-27B1840C36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410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5EC7C-EA99-1A71-BF67-36435E4B9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ECB144-C41D-23CB-E941-16FD16F70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6A3CD-8929-AAAC-2D73-E7D918E23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1044-CF89-4E21-8940-7FD36BAE3A38}" type="datetimeFigureOut">
              <a:rPr lang="en-US" smtClean="0"/>
              <a:t>07/06/2026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FB720A-DFF0-446F-018D-2C098A302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D99ED8-DD34-6994-AAEE-1918437AC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BCFF3-02FD-4D7F-9B86-27B1840C36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003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2DC8B-8BFB-3096-2DE8-25999683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A281D-734C-905E-B922-4E6C0CD014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88AD5-27C7-ABCF-34B1-07A59068A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1044-CF89-4E21-8940-7FD36BAE3A38}" type="datetimeFigureOut">
              <a:rPr lang="en-US" smtClean="0"/>
              <a:t>07/06/2026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7236E9-F604-6EDA-81C9-D286FBC8E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392F6B-DF04-E939-95ED-BEF0EA9D9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BCFF3-02FD-4D7F-9B86-27B1840C36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199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3D765-C5DB-CB37-2F54-228E0BE25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921AB-6A9C-5185-8B3F-4B4DE40C39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1B3531-F796-E6F0-CF1A-1C1B654CD2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999D5E-9509-3C5B-0EB8-022310C5A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1044-CF89-4E21-8940-7FD36BAE3A38}" type="datetimeFigureOut">
              <a:rPr lang="en-US" smtClean="0"/>
              <a:t>07/06/2026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AC4874-6B65-87E4-E242-5DEE2E8F4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7B3F03-B805-DA08-F8B4-B758D1FED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BCFF3-02FD-4D7F-9B86-27B1840C36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217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2ED3A-0A42-119A-D203-2C9B3416E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1B269C-70B1-3481-7E60-BE1C67C6C0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38C3DF-E545-3E8B-5CEC-B3587C4E9B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0C7611-ECF6-45EF-F39B-06FF39329D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84909C-BFBE-2578-BC6A-7882CE67ED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59E279-E100-32FB-06B4-C62841304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1044-CF89-4E21-8940-7FD36BAE3A38}" type="datetimeFigureOut">
              <a:rPr lang="en-US" smtClean="0"/>
              <a:t>07/06/2026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EF7C4D-769D-CF5B-6C7D-A4B753C8E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C6F217-104A-CB72-1B43-8CB053B99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BCFF3-02FD-4D7F-9B86-27B1840C36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268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30030-870F-685F-F322-C38112C9A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818160-C396-1266-FBF0-D88EEDE97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1044-CF89-4E21-8940-7FD36BAE3A38}" type="datetimeFigureOut">
              <a:rPr lang="en-US" smtClean="0"/>
              <a:t>07/06/2026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0F9729-08CD-AA12-77FF-2BCA94E80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CE6F5C-5371-4849-FF88-13D318F0C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BCFF3-02FD-4D7F-9B86-27B1840C36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381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AB0C08-9D4B-60E7-F1CA-ED59DA666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1044-CF89-4E21-8940-7FD36BAE3A38}" type="datetimeFigureOut">
              <a:rPr lang="en-US" smtClean="0"/>
              <a:t>07/06/2026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39D2ED-0D98-F1BC-6228-714BBA006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2E46B2-89A5-2BBD-60BA-C84755116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BCFF3-02FD-4D7F-9B86-27B1840C36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719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B6422-8277-28B6-204A-9E97A8428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3BBA8-0F39-E363-C355-266BE07A90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C8468A-544A-1D7E-7F03-1E40187B6D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03718D-A319-0C3E-1EC2-92846DB91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1044-CF89-4E21-8940-7FD36BAE3A38}" type="datetimeFigureOut">
              <a:rPr lang="en-US" smtClean="0"/>
              <a:t>07/06/2026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B39045-1058-F1E3-52A9-1521EC131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FA384C-3A57-6C45-4234-5511FA887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BCFF3-02FD-4D7F-9B86-27B1840C36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59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CD099-9982-660D-4CFC-B3D2962C1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A3D8B0-F261-AA98-555D-49FCBF3044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B21AD7-6E1D-1418-F0AD-3BCE2F51E3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C9B545-A836-126D-33E9-5BC8FC96F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1044-CF89-4E21-8940-7FD36BAE3A38}" type="datetimeFigureOut">
              <a:rPr lang="en-US" smtClean="0"/>
              <a:t>07/06/2026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C2DB63-0C1C-D902-56AB-9F5CEFDB5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D9DF9B-1E1C-BB12-E134-AA7AAD921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BCFF3-02FD-4D7F-9B86-27B1840C36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519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3580E-87D8-E65F-DFA4-7E681C97D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353A8C-801A-90A5-BB62-E0360A92B6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98F40B-A00D-FBC2-BB91-25D7BBBF8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1044-CF89-4E21-8940-7FD36BAE3A38}" type="datetimeFigureOut">
              <a:rPr lang="en-US" smtClean="0"/>
              <a:t>07/06/2026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CB2DE-FDE5-17E1-D9DB-1E0B3926A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C3926-77B6-02FC-DC5F-AAF02E1A3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BCFF3-02FD-4D7F-9B86-27B1840C36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90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7021AF-8774-805D-EE5F-BB19AEFEEB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6182B9-01BD-CC1A-6F98-1BBE6CC881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3CA92-EF71-32FB-7947-7A03E2EE8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1044-CF89-4E21-8940-7FD36BAE3A38}" type="datetimeFigureOut">
              <a:rPr lang="en-US" smtClean="0"/>
              <a:t>07/06/2026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864D52-3292-B74F-CBB0-8A8D9A892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DD06E3-1897-ED1A-8BA3-A81E57B03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BCFF3-02FD-4D7F-9B86-27B1840C36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851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D9DAD5-D75B-2E2A-0A17-C0FA19735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140792-C9CE-2F94-F0DC-ECE7B5321A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7138ED-9E1D-3FA2-D3DE-682DFBAD19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2B1044-CF89-4E21-8940-7FD36BAE3A38}" type="datetimeFigureOut">
              <a:rPr lang="en-US" smtClean="0"/>
              <a:t>07/06/2026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4270EC-401B-A883-642C-1C6526882E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433AD5-59F5-8141-731A-66D6750AA8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3BCFF3-02FD-4D7F-9B86-27B1840C36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057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0C0"/>
            </a:gs>
            <a:gs pos="50000">
              <a:srgbClr val="40C2CC">
                <a:alpha val="100000"/>
              </a:srgbClr>
            </a:gs>
            <a:gs pos="100000">
              <a:srgbClr val="40C2CC">
                <a:alpha val="100000"/>
              </a:srgb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D37BE4E7-F458-6D4C-B357-72B266C6D9DB}"/>
              </a:ext>
            </a:extLst>
          </p:cNvPr>
          <p:cNvSpPr>
            <a:spLocks/>
          </p:cNvSpPr>
          <p:nvPr/>
        </p:nvSpPr>
        <p:spPr>
          <a:xfrm>
            <a:off x="-1" y="6300085"/>
            <a:ext cx="12192001" cy="557915"/>
          </a:xfrm>
          <a:prstGeom prst="rect">
            <a:avLst/>
          </a:prstGeom>
          <a:solidFill>
            <a:srgbClr val="F3F4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22">
            <a:extLst>
              <a:ext uri="{FF2B5EF4-FFF2-40B4-BE49-F238E27FC236}">
                <a16:creationId xmlns:a16="http://schemas.microsoft.com/office/drawing/2014/main" id="{A929ADC9-561B-28C4-3039-211E589F3E70}"/>
              </a:ext>
            </a:extLst>
          </p:cNvPr>
          <p:cNvSpPr txBox="1"/>
          <p:nvPr/>
        </p:nvSpPr>
        <p:spPr>
          <a:xfrm>
            <a:off x="8732529" y="5250933"/>
            <a:ext cx="2819400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/>
            <a:r>
              <a:rPr lang="ar-QA" sz="1600" dirty="0">
                <a:solidFill>
                  <a:schemeClr val="bg1"/>
                </a:solidFill>
                <a:latin typeface="QSW Arabic" panose="00000500000000000000" pitchFamily="50" charset="-78"/>
                <a:ea typeface="QSW Arabic 1 Bold"/>
                <a:cs typeface="QSW Arabic" panose="00000500000000000000" pitchFamily="50" charset="-78"/>
                <a:sym typeface="QSW Arabic 1 Bold"/>
                <a:rtl/>
              </a:rPr>
              <a:t>اعداد/</a:t>
            </a:r>
          </a:p>
          <a:p>
            <a:pPr algn="r" rtl="1"/>
            <a:r>
              <a:rPr lang="ar-QA" sz="1600" dirty="0">
                <a:solidFill>
                  <a:schemeClr val="bg1"/>
                </a:solidFill>
                <a:latin typeface="QSW Arabic" panose="00000500000000000000" pitchFamily="50" charset="-78"/>
                <a:ea typeface="QSW Arabic 1 Bold"/>
                <a:cs typeface="QSW Arabic" panose="00000500000000000000" pitchFamily="50" charset="-78"/>
                <a:sym typeface="QSW Arabic 1 Bold"/>
                <a:rtl/>
              </a:rPr>
              <a:t>قسم/</a:t>
            </a:r>
            <a:endParaRPr lang="ar-EG" sz="1600" dirty="0">
              <a:solidFill>
                <a:schemeClr val="bg1"/>
              </a:solidFill>
              <a:latin typeface="QSW Arabic" panose="00000500000000000000" pitchFamily="50" charset="-78"/>
              <a:ea typeface="QSW Arabic 1 Bold"/>
              <a:cs typeface="QSW Arabic" panose="00000500000000000000" pitchFamily="50" charset="-78"/>
              <a:sym typeface="QSW Arabic 1 Bold"/>
              <a:rtl/>
            </a:endParaRPr>
          </a:p>
        </p:txBody>
      </p:sp>
      <p:sp>
        <p:nvSpPr>
          <p:cNvPr id="14" name="TextBox 22">
            <a:extLst>
              <a:ext uri="{FF2B5EF4-FFF2-40B4-BE49-F238E27FC236}">
                <a16:creationId xmlns:a16="http://schemas.microsoft.com/office/drawing/2014/main" id="{8CA87DE3-BF49-2559-9A0F-8F5F0A2DAAD7}"/>
              </a:ext>
            </a:extLst>
          </p:cNvPr>
          <p:cNvSpPr txBox="1"/>
          <p:nvPr/>
        </p:nvSpPr>
        <p:spPr>
          <a:xfrm>
            <a:off x="927689" y="4059216"/>
            <a:ext cx="10674036" cy="5790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lnSpc>
                <a:spcPts val="4903"/>
              </a:lnSpc>
            </a:pPr>
            <a:r>
              <a:rPr lang="ar-QA" sz="2400" dirty="0">
                <a:solidFill>
                  <a:schemeClr val="bg1"/>
                </a:solidFill>
                <a:latin typeface="QSW Arabic" panose="00000500000000000000" pitchFamily="50" charset="-78"/>
                <a:ea typeface="QSW Arabic 1 Bold"/>
                <a:cs typeface="QSW Arabic" panose="00000500000000000000" pitchFamily="50" charset="-78"/>
                <a:sym typeface="QSW Arabic 1 Bold"/>
                <a:rtl/>
              </a:rPr>
              <a:t>العنوان الفرعي للعرض</a:t>
            </a:r>
            <a:endParaRPr lang="ar-EG" sz="2400" dirty="0">
              <a:solidFill>
                <a:schemeClr val="bg1"/>
              </a:solidFill>
              <a:latin typeface="QSW Arabic" panose="00000500000000000000" pitchFamily="50" charset="-78"/>
              <a:ea typeface="QSW Arabic 1 Bold"/>
              <a:cs typeface="QSW Arabic" panose="00000500000000000000" pitchFamily="50" charset="-78"/>
              <a:sym typeface="QSW Arabic 1 Bold"/>
              <a:rtl/>
            </a:endParaRPr>
          </a:p>
        </p:txBody>
      </p:sp>
      <p:sp>
        <p:nvSpPr>
          <p:cNvPr id="15" name="TextBox 22">
            <a:extLst>
              <a:ext uri="{FF2B5EF4-FFF2-40B4-BE49-F238E27FC236}">
                <a16:creationId xmlns:a16="http://schemas.microsoft.com/office/drawing/2014/main" id="{162536FD-16E4-B00C-30FD-B0AFAC068F0A}"/>
              </a:ext>
            </a:extLst>
          </p:cNvPr>
          <p:cNvSpPr txBox="1"/>
          <p:nvPr/>
        </p:nvSpPr>
        <p:spPr>
          <a:xfrm>
            <a:off x="927693" y="3547011"/>
            <a:ext cx="10674032" cy="6559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lnSpc>
                <a:spcPts val="4903"/>
              </a:lnSpc>
            </a:pPr>
            <a:r>
              <a:rPr lang="ar-QA" sz="4800" b="1" spc="-150" dirty="0">
                <a:solidFill>
                  <a:schemeClr val="bg1"/>
                </a:solidFill>
                <a:latin typeface="QSW Arabic Bold" panose="00000500000000000000" pitchFamily="50" charset="-78"/>
                <a:ea typeface="QSW Arabic 1 Bold"/>
                <a:cs typeface="QSW Arabic Bold" panose="00000500000000000000" pitchFamily="50" charset="-78"/>
                <a:sym typeface="QSW Arabic 1 Bold"/>
                <a:rtl/>
              </a:rPr>
              <a:t>العنوان الرئيسي للعرض</a:t>
            </a:r>
            <a:endParaRPr lang="ar-EG" sz="4800" b="1" spc="-150" dirty="0">
              <a:solidFill>
                <a:schemeClr val="bg1"/>
              </a:solidFill>
              <a:latin typeface="QSW Arabic Bold" panose="00000500000000000000" pitchFamily="50" charset="-78"/>
              <a:ea typeface="QSW Arabic 1 Bold"/>
              <a:cs typeface="QSW Arabic Bold" panose="00000500000000000000" pitchFamily="50" charset="-78"/>
              <a:sym typeface="QSW Arabic 1 Bold"/>
              <a:rtl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0AF5CC2A-12A4-568D-B9ED-11B9860602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3429000"/>
            <a:ext cx="6486525" cy="2871085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9161E55E-C11D-97ED-ACF2-7E6EB170AE4D}"/>
              </a:ext>
            </a:extLst>
          </p:cNvPr>
          <p:cNvGrpSpPr/>
          <p:nvPr/>
        </p:nvGrpSpPr>
        <p:grpSpPr>
          <a:xfrm>
            <a:off x="318398" y="6462465"/>
            <a:ext cx="11476621" cy="215444"/>
            <a:chOff x="253678" y="6505326"/>
            <a:chExt cx="11476621" cy="215444"/>
          </a:xfrm>
        </p:grpSpPr>
        <p:sp>
          <p:nvSpPr>
            <p:cNvPr id="28" name="TextBox 54">
              <a:extLst>
                <a:ext uri="{FF2B5EF4-FFF2-40B4-BE49-F238E27FC236}">
                  <a16:creationId xmlns:a16="http://schemas.microsoft.com/office/drawing/2014/main" id="{DF5828E2-F984-BFC1-DD5E-C17B0B221474}"/>
                </a:ext>
              </a:extLst>
            </p:cNvPr>
            <p:cNvSpPr txBox="1"/>
            <p:nvPr/>
          </p:nvSpPr>
          <p:spPr>
            <a:xfrm>
              <a:off x="9607282" y="6505326"/>
              <a:ext cx="2123017" cy="21544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 rtl="1">
                <a:lnSpc>
                  <a:spcPts val="1820"/>
                </a:lnSpc>
              </a:pPr>
              <a:r>
                <a:rPr lang="ar-EG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QSW Arabic" panose="00000500000000000000" pitchFamily="50" charset="-78"/>
                  <a:ea typeface="QSW Arabic 1"/>
                  <a:cs typeface="QSW Arabic" panose="00000500000000000000" pitchFamily="50" charset="-78"/>
                  <a:sym typeface="QSW Arabic 1"/>
                  <a:rtl/>
                </a:rPr>
                <a:t>المؤسسة</a:t>
              </a:r>
              <a:r>
                <a:rPr lang="ar-EG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QSW Arabic" panose="00000500000000000000" pitchFamily="50" charset="-78"/>
                  <a:ea typeface="QSW Arabic 1"/>
                  <a:cs typeface="QSW Arabic" panose="00000500000000000000" pitchFamily="50" charset="-78"/>
                  <a:sym typeface="QSW Arabic 1"/>
                  <a:rtl/>
                </a:rPr>
                <a:t> القطرية للعمل الاجتماعي</a:t>
              </a:r>
            </a:p>
          </p:txBody>
        </p:sp>
        <p:sp>
          <p:nvSpPr>
            <p:cNvPr id="29" name="Freeform 55">
              <a:extLst>
                <a:ext uri="{FF2B5EF4-FFF2-40B4-BE49-F238E27FC236}">
                  <a16:creationId xmlns:a16="http://schemas.microsoft.com/office/drawing/2014/main" id="{BDED4BD6-C867-800D-C84C-CFA1DE2BE1D2}"/>
                </a:ext>
              </a:extLst>
            </p:cNvPr>
            <p:cNvSpPr/>
            <p:nvPr/>
          </p:nvSpPr>
          <p:spPr>
            <a:xfrm>
              <a:off x="253678" y="6557905"/>
              <a:ext cx="2160681" cy="162865"/>
            </a:xfrm>
            <a:custGeom>
              <a:avLst/>
              <a:gdLst/>
              <a:ahLst/>
              <a:cxnLst/>
              <a:rect l="l" t="t" r="r" b="b"/>
              <a:pathLst>
                <a:path w="3721915" h="280546">
                  <a:moveTo>
                    <a:pt x="0" y="0"/>
                  </a:moveTo>
                  <a:lnTo>
                    <a:pt x="3721915" y="0"/>
                  </a:lnTo>
                  <a:lnTo>
                    <a:pt x="3721915" y="280546"/>
                  </a:lnTo>
                  <a:lnTo>
                    <a:pt x="0" y="2805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2627" t="-129715" r="-2398" b="-138071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pic>
        <p:nvPicPr>
          <p:cNvPr id="30" name="Graphic 29">
            <a:extLst>
              <a:ext uri="{FF2B5EF4-FFF2-40B4-BE49-F238E27FC236}">
                <a16:creationId xmlns:a16="http://schemas.microsoft.com/office/drawing/2014/main" id="{200E6CD8-2797-68F3-2219-01FB52758A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02950" y="390773"/>
            <a:ext cx="1905612" cy="74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047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C77D27-E80B-5103-7C8E-69B84B8F6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6">
            <a:extLst>
              <a:ext uri="{FF2B5EF4-FFF2-40B4-BE49-F238E27FC236}">
                <a16:creationId xmlns:a16="http://schemas.microsoft.com/office/drawing/2014/main" id="{D6EAA1AB-2A19-73D6-402A-D4BD2FEB0920}"/>
              </a:ext>
            </a:extLst>
          </p:cNvPr>
          <p:cNvSpPr/>
          <p:nvPr/>
        </p:nvSpPr>
        <p:spPr>
          <a:xfrm>
            <a:off x="9796599" y="390773"/>
            <a:ext cx="1898543" cy="742522"/>
          </a:xfrm>
          <a:custGeom>
            <a:avLst/>
            <a:gdLst/>
            <a:ahLst/>
            <a:cxnLst/>
            <a:rect l="l" t="t" r="r" b="b"/>
            <a:pathLst>
              <a:path w="5123710" h="2003888">
                <a:moveTo>
                  <a:pt x="0" y="0"/>
                </a:moveTo>
                <a:lnTo>
                  <a:pt x="5123710" y="0"/>
                </a:lnTo>
                <a:lnTo>
                  <a:pt x="5123710" y="2003888"/>
                </a:lnTo>
                <a:lnTo>
                  <a:pt x="0" y="2003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984" t="-23333" r="-7984" b="-23333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2" name="TextBox 22">
            <a:extLst>
              <a:ext uri="{FF2B5EF4-FFF2-40B4-BE49-F238E27FC236}">
                <a16:creationId xmlns:a16="http://schemas.microsoft.com/office/drawing/2014/main" id="{D6015B93-2A04-B65D-EA33-58B04297EE8C}"/>
              </a:ext>
            </a:extLst>
          </p:cNvPr>
          <p:cNvSpPr txBox="1"/>
          <p:nvPr/>
        </p:nvSpPr>
        <p:spPr>
          <a:xfrm>
            <a:off x="8732529" y="5250933"/>
            <a:ext cx="2819400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/>
            <a:r>
              <a:rPr lang="ar-QA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QSW Arabic" panose="00000500000000000000" pitchFamily="50" charset="-78"/>
                <a:ea typeface="QSW Arabic 1 Bold"/>
                <a:cs typeface="QSW Arabic" panose="00000500000000000000" pitchFamily="50" charset="-78"/>
                <a:sym typeface="QSW Arabic 1 Bold"/>
                <a:rtl/>
              </a:rPr>
              <a:t>اعداد/ربى خليل</a:t>
            </a:r>
          </a:p>
          <a:p>
            <a:pPr algn="r" rtl="1"/>
            <a:r>
              <a:rPr lang="ar-QA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QSW Arabic" panose="00000500000000000000" pitchFamily="50" charset="-78"/>
                <a:ea typeface="QSW Arabic 1 Bold"/>
                <a:cs typeface="QSW Arabic" panose="00000500000000000000" pitchFamily="50" charset="-78"/>
                <a:sym typeface="QSW Arabic 1 Bold"/>
                <a:rtl/>
              </a:rPr>
              <a:t>قسم/إدارة الاتصال</a:t>
            </a:r>
            <a:endParaRPr lang="ar-EG" sz="1600" dirty="0">
              <a:solidFill>
                <a:schemeClr val="tx1">
                  <a:lumMod val="65000"/>
                  <a:lumOff val="35000"/>
                </a:schemeClr>
              </a:solidFill>
              <a:latin typeface="QSW Arabic" panose="00000500000000000000" pitchFamily="50" charset="-78"/>
              <a:ea typeface="QSW Arabic 1 Bold"/>
              <a:cs typeface="QSW Arabic" panose="00000500000000000000" pitchFamily="50" charset="-78"/>
              <a:sym typeface="QSW Arabic 1 Bold"/>
              <a:rtl/>
            </a:endParaRP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BEF6B1B9-7D80-0AF0-EABB-FFC903F78A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3429000"/>
            <a:ext cx="6486525" cy="2871085"/>
          </a:xfrm>
          <a:prstGeom prst="rect">
            <a:avLst/>
          </a:prstGeom>
        </p:spPr>
      </p:pic>
      <p:sp>
        <p:nvSpPr>
          <p:cNvPr id="11" name="TextBox 22">
            <a:extLst>
              <a:ext uri="{FF2B5EF4-FFF2-40B4-BE49-F238E27FC236}">
                <a16:creationId xmlns:a16="http://schemas.microsoft.com/office/drawing/2014/main" id="{020FE428-38D3-E518-06F4-E07BF794E76B}"/>
              </a:ext>
            </a:extLst>
          </p:cNvPr>
          <p:cNvSpPr txBox="1"/>
          <p:nvPr/>
        </p:nvSpPr>
        <p:spPr>
          <a:xfrm>
            <a:off x="758984" y="1284199"/>
            <a:ext cx="10674032" cy="6283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lnSpc>
                <a:spcPts val="4903"/>
              </a:lnSpc>
            </a:pPr>
            <a:r>
              <a:rPr lang="ar-QA" sz="4800" b="1" spc="-150" dirty="0">
                <a:gradFill>
                  <a:gsLst>
                    <a:gs pos="0">
                      <a:srgbClr val="1789CE">
                        <a:alpha val="100000"/>
                      </a:srgbClr>
                    </a:gs>
                    <a:gs pos="50000">
                      <a:srgbClr val="40C2CC">
                        <a:alpha val="100000"/>
                      </a:srgbClr>
                    </a:gs>
                    <a:gs pos="100000">
                      <a:srgbClr val="40C2CC">
                        <a:alpha val="100000"/>
                      </a:srgbClr>
                    </a:gs>
                  </a:gsLst>
                  <a:lin ang="2700000"/>
                </a:gradFill>
                <a:latin typeface="QSW Arabic Bold" panose="00000500000000000000" pitchFamily="50" charset="-78"/>
                <a:ea typeface="QSW Arabic 1 Bold"/>
                <a:cs typeface="QSW Arabic Bold" panose="00000500000000000000" pitchFamily="50" charset="-78"/>
                <a:sym typeface="QSW Arabic 1 Bold"/>
                <a:rtl/>
              </a:rPr>
              <a:t>حاجة الى برنامج </a:t>
            </a:r>
            <a:r>
              <a:rPr lang="ar-QA" sz="4800" b="1" spc="-150">
                <a:gradFill>
                  <a:gsLst>
                    <a:gs pos="0">
                      <a:srgbClr val="1789CE">
                        <a:alpha val="100000"/>
                      </a:srgbClr>
                    </a:gs>
                    <a:gs pos="50000">
                      <a:srgbClr val="40C2CC">
                        <a:alpha val="100000"/>
                      </a:srgbClr>
                    </a:gs>
                    <a:gs pos="100000">
                      <a:srgbClr val="40C2CC">
                        <a:alpha val="100000"/>
                      </a:srgbClr>
                    </a:gs>
                  </a:gsLst>
                  <a:lin ang="2700000"/>
                </a:gradFill>
                <a:latin typeface="QSW Arabic Bold" panose="00000500000000000000" pitchFamily="50" charset="-78"/>
                <a:ea typeface="QSW Arabic 1 Bold"/>
                <a:cs typeface="QSW Arabic Bold" panose="00000500000000000000" pitchFamily="50" charset="-78"/>
                <a:sym typeface="QSW Arabic 1 Bold"/>
                <a:rtl/>
              </a:rPr>
              <a:t>تعريفي داخلي </a:t>
            </a:r>
            <a:r>
              <a:rPr lang="ar-QA" sz="4800" b="1" spc="-150" dirty="0">
                <a:gradFill>
                  <a:gsLst>
                    <a:gs pos="0">
                      <a:srgbClr val="1789CE">
                        <a:alpha val="100000"/>
                      </a:srgbClr>
                    </a:gs>
                    <a:gs pos="50000">
                      <a:srgbClr val="40C2CC">
                        <a:alpha val="100000"/>
                      </a:srgbClr>
                    </a:gs>
                    <a:gs pos="100000">
                      <a:srgbClr val="40C2CC">
                        <a:alpha val="100000"/>
                      </a:srgbClr>
                    </a:gs>
                  </a:gsLst>
                  <a:lin ang="2700000"/>
                </a:gradFill>
                <a:latin typeface="QSW Arabic Bold" panose="00000500000000000000" pitchFamily="50" charset="-78"/>
                <a:ea typeface="QSW Arabic 1 Bold"/>
                <a:cs typeface="QSW Arabic Bold" panose="00000500000000000000" pitchFamily="50" charset="-78"/>
                <a:sym typeface="QSW Arabic 1 Bold"/>
                <a:rtl/>
              </a:rPr>
              <a:t>للمؤسسة</a:t>
            </a:r>
            <a:endParaRPr lang="ar-EG" sz="4800" b="1" spc="-150" dirty="0">
              <a:gradFill>
                <a:gsLst>
                  <a:gs pos="0">
                    <a:srgbClr val="1789CE">
                      <a:alpha val="100000"/>
                    </a:srgbClr>
                  </a:gs>
                  <a:gs pos="50000">
                    <a:srgbClr val="40C2CC">
                      <a:alpha val="100000"/>
                    </a:srgbClr>
                  </a:gs>
                  <a:gs pos="100000">
                    <a:srgbClr val="40C2CC">
                      <a:alpha val="100000"/>
                    </a:srgbClr>
                  </a:gs>
                </a:gsLst>
                <a:lin ang="2700000"/>
              </a:gradFill>
              <a:latin typeface="QSW Arabic Bold" panose="00000500000000000000" pitchFamily="50" charset="-78"/>
              <a:ea typeface="QSW Arabic 1 Bold"/>
              <a:cs typeface="QSW Arabic Bold" panose="00000500000000000000" pitchFamily="50" charset="-78"/>
              <a:sym typeface="QSW Arabic 1 Bold"/>
              <a:rtl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7D90FFF-D413-ADB8-541C-1A5004AF9631}"/>
              </a:ext>
            </a:extLst>
          </p:cNvPr>
          <p:cNvGrpSpPr/>
          <p:nvPr/>
        </p:nvGrpSpPr>
        <p:grpSpPr>
          <a:xfrm>
            <a:off x="318398" y="6462465"/>
            <a:ext cx="11476621" cy="215444"/>
            <a:chOff x="253678" y="6505326"/>
            <a:chExt cx="11476621" cy="215444"/>
          </a:xfrm>
        </p:grpSpPr>
        <p:sp>
          <p:nvSpPr>
            <p:cNvPr id="21" name="TextBox 54">
              <a:extLst>
                <a:ext uri="{FF2B5EF4-FFF2-40B4-BE49-F238E27FC236}">
                  <a16:creationId xmlns:a16="http://schemas.microsoft.com/office/drawing/2014/main" id="{6F3B8817-2463-B1BB-CA9C-83AAA760ADAD}"/>
                </a:ext>
              </a:extLst>
            </p:cNvPr>
            <p:cNvSpPr txBox="1"/>
            <p:nvPr/>
          </p:nvSpPr>
          <p:spPr>
            <a:xfrm>
              <a:off x="9607282" y="6505326"/>
              <a:ext cx="2123017" cy="21544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 rtl="1">
                <a:lnSpc>
                  <a:spcPts val="1820"/>
                </a:lnSpc>
              </a:pPr>
              <a:r>
                <a:rPr lang="ar-EG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QSW Arabic" panose="00000500000000000000" pitchFamily="50" charset="-78"/>
                  <a:ea typeface="QSW Arabic 1"/>
                  <a:cs typeface="QSW Arabic" panose="00000500000000000000" pitchFamily="50" charset="-78"/>
                  <a:sym typeface="QSW Arabic 1"/>
                  <a:rtl/>
                </a:rPr>
                <a:t>المؤسسة</a:t>
              </a:r>
              <a:r>
                <a:rPr lang="ar-EG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QSW Arabic" panose="00000500000000000000" pitchFamily="50" charset="-78"/>
                  <a:ea typeface="QSW Arabic 1"/>
                  <a:cs typeface="QSW Arabic" panose="00000500000000000000" pitchFamily="50" charset="-78"/>
                  <a:sym typeface="QSW Arabic 1"/>
                  <a:rtl/>
                </a:rPr>
                <a:t> القطرية للعمل الاجتماعي</a:t>
              </a:r>
            </a:p>
          </p:txBody>
        </p:sp>
        <p:sp>
          <p:nvSpPr>
            <p:cNvPr id="22" name="Freeform 55">
              <a:extLst>
                <a:ext uri="{FF2B5EF4-FFF2-40B4-BE49-F238E27FC236}">
                  <a16:creationId xmlns:a16="http://schemas.microsoft.com/office/drawing/2014/main" id="{F3914DEC-0EAA-B626-6F85-628E18D9001E}"/>
                </a:ext>
              </a:extLst>
            </p:cNvPr>
            <p:cNvSpPr/>
            <p:nvPr/>
          </p:nvSpPr>
          <p:spPr>
            <a:xfrm>
              <a:off x="253678" y="6557905"/>
              <a:ext cx="2160681" cy="162865"/>
            </a:xfrm>
            <a:custGeom>
              <a:avLst/>
              <a:gdLst/>
              <a:ahLst/>
              <a:cxnLst/>
              <a:rect l="l" t="t" r="r" b="b"/>
              <a:pathLst>
                <a:path w="3721915" h="280546">
                  <a:moveTo>
                    <a:pt x="0" y="0"/>
                  </a:moveTo>
                  <a:lnTo>
                    <a:pt x="3721915" y="0"/>
                  </a:lnTo>
                  <a:lnTo>
                    <a:pt x="3721915" y="280546"/>
                  </a:lnTo>
                  <a:lnTo>
                    <a:pt x="0" y="2805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-2627" t="-129715" r="-2398" b="-138071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83B78511-5F6A-05AF-B03E-F6A700E9AB42}"/>
              </a:ext>
            </a:extLst>
          </p:cNvPr>
          <p:cNvSpPr txBox="1"/>
          <p:nvPr/>
        </p:nvSpPr>
        <p:spPr>
          <a:xfrm>
            <a:off x="1511354" y="2390403"/>
            <a:ext cx="995034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endParaRPr lang="ar-QA" dirty="0"/>
          </a:p>
          <a:p>
            <a:pPr algn="r"/>
            <a:r>
              <a:rPr lang="ar-QA" dirty="0"/>
              <a:t>البرنامج التعريفي هو الواجهة الرسمية للمؤسسة عند استقبال أي موظف جديد او عميل جديد.</a:t>
            </a:r>
          </a:p>
          <a:p>
            <a:pPr algn="r"/>
            <a:r>
              <a:rPr lang="ar-QA" dirty="0"/>
              <a:t>يساهم في بناء هوية بصرية قوية تترسخ في ذهن الموظف / العميل.</a:t>
            </a:r>
          </a:p>
          <a:p>
            <a:pPr algn="r"/>
            <a:r>
              <a:rPr lang="ar-QA" dirty="0"/>
              <a:t>هو الوثيقة الرسمية التي تختصر رؤية المؤسسة، أهدافها، وخدماتها في إطار بصري جذاب</a:t>
            </a:r>
          </a:p>
          <a:p>
            <a:pPr algn="r"/>
            <a:r>
              <a:rPr lang="ar-QA" dirty="0"/>
              <a:t>يمكن الموظف الجديد على التآلف مع هذه الرؤية والاهداف و يمكنه يساعده على تسهيل اندماجه في بيئة العمل، وتسريع قدرته على الإنتاجية، وتعريفه بهيكلية المؤسسة وسياساتها وثقافتها. </a:t>
            </a:r>
          </a:p>
        </p:txBody>
      </p:sp>
    </p:spTree>
    <p:extLst>
      <p:ext uri="{BB962C8B-B14F-4D97-AF65-F5344CB8AC3E}">
        <p14:creationId xmlns:p14="http://schemas.microsoft.com/office/powerpoint/2010/main" val="4290175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1C8EA96-A5FC-96C8-8520-417101EA2E33}"/>
              </a:ext>
            </a:extLst>
          </p:cNvPr>
          <p:cNvGrpSpPr/>
          <p:nvPr/>
        </p:nvGrpSpPr>
        <p:grpSpPr>
          <a:xfrm>
            <a:off x="254102" y="6505329"/>
            <a:ext cx="11676651" cy="229732"/>
            <a:chOff x="189382" y="6491038"/>
            <a:chExt cx="11676651" cy="229732"/>
          </a:xfrm>
        </p:grpSpPr>
        <p:sp>
          <p:nvSpPr>
            <p:cNvPr id="5" name="TextBox 54">
              <a:extLst>
                <a:ext uri="{FF2B5EF4-FFF2-40B4-BE49-F238E27FC236}">
                  <a16:creationId xmlns:a16="http://schemas.microsoft.com/office/drawing/2014/main" id="{2252B302-44D9-33F1-6C1C-62CC7E6922A9}"/>
                </a:ext>
              </a:extLst>
            </p:cNvPr>
            <p:cNvSpPr txBox="1"/>
            <p:nvPr/>
          </p:nvSpPr>
          <p:spPr>
            <a:xfrm>
              <a:off x="9743016" y="6491038"/>
              <a:ext cx="2123017" cy="21544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 rtl="1">
                <a:lnSpc>
                  <a:spcPts val="1820"/>
                </a:lnSpc>
              </a:pPr>
              <a:r>
                <a:rPr lang="ar-EG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QSW Arabic" panose="00000500000000000000" pitchFamily="50" charset="-78"/>
                  <a:ea typeface="QSW Arabic 1"/>
                  <a:cs typeface="QSW Arabic" panose="00000500000000000000" pitchFamily="50" charset="-78"/>
                  <a:sym typeface="QSW Arabic 1"/>
                  <a:rtl/>
                </a:rPr>
                <a:t>المؤسسة</a:t>
              </a:r>
              <a:r>
                <a:rPr lang="ar-EG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QSW Arabic" panose="00000500000000000000" pitchFamily="50" charset="-78"/>
                  <a:ea typeface="QSW Arabic 1"/>
                  <a:cs typeface="QSW Arabic" panose="00000500000000000000" pitchFamily="50" charset="-78"/>
                  <a:sym typeface="QSW Arabic 1"/>
                  <a:rtl/>
                </a:rPr>
                <a:t> القطرية للعمل الاجتماعي</a:t>
              </a:r>
            </a:p>
          </p:txBody>
        </p:sp>
        <p:sp>
          <p:nvSpPr>
            <p:cNvPr id="6" name="Freeform 55">
              <a:extLst>
                <a:ext uri="{FF2B5EF4-FFF2-40B4-BE49-F238E27FC236}">
                  <a16:creationId xmlns:a16="http://schemas.microsoft.com/office/drawing/2014/main" id="{618B1DFC-567D-6826-718E-A025BE62B220}"/>
                </a:ext>
              </a:extLst>
            </p:cNvPr>
            <p:cNvSpPr/>
            <p:nvPr/>
          </p:nvSpPr>
          <p:spPr>
            <a:xfrm>
              <a:off x="189382" y="6557905"/>
              <a:ext cx="2160681" cy="162865"/>
            </a:xfrm>
            <a:custGeom>
              <a:avLst/>
              <a:gdLst/>
              <a:ahLst/>
              <a:cxnLst/>
              <a:rect l="l" t="t" r="r" b="b"/>
              <a:pathLst>
                <a:path w="3721915" h="280546">
                  <a:moveTo>
                    <a:pt x="0" y="0"/>
                  </a:moveTo>
                  <a:lnTo>
                    <a:pt x="3721915" y="0"/>
                  </a:lnTo>
                  <a:lnTo>
                    <a:pt x="3721915" y="280546"/>
                  </a:lnTo>
                  <a:lnTo>
                    <a:pt x="0" y="2805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l="-2627" t="-129715" r="-2398" b="-138071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1" name="Freeform 16">
            <a:extLst>
              <a:ext uri="{FF2B5EF4-FFF2-40B4-BE49-F238E27FC236}">
                <a16:creationId xmlns:a16="http://schemas.microsoft.com/office/drawing/2014/main" id="{1D95CACC-52B7-331C-AD16-82148FDF1490}"/>
              </a:ext>
            </a:extLst>
          </p:cNvPr>
          <p:cNvSpPr/>
          <p:nvPr/>
        </p:nvSpPr>
        <p:spPr>
          <a:xfrm>
            <a:off x="10429578" y="384947"/>
            <a:ext cx="1451169" cy="567554"/>
          </a:xfrm>
          <a:custGeom>
            <a:avLst/>
            <a:gdLst/>
            <a:ahLst/>
            <a:cxnLst/>
            <a:rect l="l" t="t" r="r" b="b"/>
            <a:pathLst>
              <a:path w="5123710" h="2003888">
                <a:moveTo>
                  <a:pt x="0" y="0"/>
                </a:moveTo>
                <a:lnTo>
                  <a:pt x="5123710" y="0"/>
                </a:lnTo>
                <a:lnTo>
                  <a:pt x="5123710" y="2003888"/>
                </a:lnTo>
                <a:lnTo>
                  <a:pt x="0" y="20038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984" t="-23333" r="-7984" b="-23333"/>
            </a:stretch>
          </a:blipFill>
        </p:spPr>
        <p:txBody>
          <a:bodyPr/>
          <a:lstStyle/>
          <a:p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4267BDA5-F5D4-D480-091F-DC90CAB03E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208215"/>
            <a:ext cx="4200525" cy="1235449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6CB75E42-1A82-F617-4E05-349C1921CCB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7991475" y="5208215"/>
            <a:ext cx="4200525" cy="1235449"/>
          </a:xfrm>
          <a:prstGeom prst="rect">
            <a:avLst/>
          </a:prstGeom>
        </p:spPr>
      </p:pic>
      <p:sp>
        <p:nvSpPr>
          <p:cNvPr id="26" name="TextBox 22">
            <a:extLst>
              <a:ext uri="{FF2B5EF4-FFF2-40B4-BE49-F238E27FC236}">
                <a16:creationId xmlns:a16="http://schemas.microsoft.com/office/drawing/2014/main" id="{594F4D86-D757-732F-2B08-D77F835B9C09}"/>
              </a:ext>
            </a:extLst>
          </p:cNvPr>
          <p:cNvSpPr txBox="1"/>
          <p:nvPr/>
        </p:nvSpPr>
        <p:spPr>
          <a:xfrm>
            <a:off x="758982" y="2136275"/>
            <a:ext cx="10674036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/>
            <a:r>
              <a:rPr lang="en-US" dirty="0"/>
              <a:t>مقدمة عن الشركة وسياقها: يُعرّف الفيديو</a:t>
            </a:r>
            <a:r>
              <a:rPr lang="ar-QA" dirty="0"/>
              <a:t>/ العرض التقديمي</a:t>
            </a:r>
            <a:r>
              <a:rPr lang="en-US" dirty="0"/>
              <a:t>  بأهداف الشركة وحجمها ونطاق عملياتها لتوفير سياق مناسب للموظفين الجدد.</a:t>
            </a:r>
            <a:r>
              <a:rPr lang="ar-QA" dirty="0"/>
              <a:t> / الزوار</a:t>
            </a:r>
            <a:endParaRPr lang="en-US" dirty="0"/>
          </a:p>
          <a:p>
            <a:pPr algn="r" rtl="1"/>
            <a:endParaRPr lang="en-US" dirty="0"/>
          </a:p>
          <a:p>
            <a:pPr algn="r" rtl="1"/>
            <a:r>
              <a:rPr lang="en-US" dirty="0"/>
              <a:t>التعريف بالمرافق والحرم الجامعي: تساعد الجولات المرئية الموظفين على فهم تخطيط الموقع ونقاط الوصول والبنية التحتية الرئيسية.</a:t>
            </a:r>
          </a:p>
          <a:p>
            <a:pPr algn="r" rtl="1"/>
            <a:endParaRPr lang="en-US" dirty="0"/>
          </a:p>
          <a:p>
            <a:pPr algn="r" rtl="1"/>
            <a:r>
              <a:rPr lang="en-US" dirty="0"/>
              <a:t>جولات تعريفية على مستوى الأقسام: يتم تقديم الأقسام الرئيسية والمجالات الوظيفية، مع شرح دورها ضمن العمليات التشغيلية الشاملة.</a:t>
            </a:r>
          </a:p>
          <a:p>
            <a:pPr algn="r" rtl="1"/>
            <a:endParaRPr lang="en-US" dirty="0"/>
          </a:p>
          <a:p>
            <a:pPr algn="r" rtl="1"/>
            <a:r>
              <a:rPr lang="en-US" dirty="0"/>
              <a:t>نظرة عامة على السلامة والصحة المهنية والبيئة والامتثال :يُسلط البرنامج التعريفي الضوء على قواعد السلامة ومتطلبات معدات الوقاية الشخصية والمناطق المحظورة وبروتوكولات الطوارئ.</a:t>
            </a:r>
          </a:p>
          <a:p>
            <a:pPr algn="r" rtl="1"/>
            <a:endParaRPr lang="en-US" dirty="0"/>
          </a:p>
          <a:p>
            <a:pPr algn="r" rtl="1"/>
            <a:r>
              <a:rPr lang="en-US" dirty="0"/>
              <a:t>الوعي بالعمليات وسير العمل: تساعد شروحات العمليات العامة الموظفين على فهم كيفية سير العمل داخل الشركة.</a:t>
            </a:r>
            <a:r>
              <a:rPr lang="ar-QA" dirty="0"/>
              <a:t>/ المؤسسة.</a:t>
            </a:r>
            <a:endParaRPr lang="en-US" dirty="0"/>
          </a:p>
          <a:p>
            <a:pPr algn="r" rtl="1"/>
            <a:endParaRPr lang="en-US" dirty="0"/>
          </a:p>
          <a:p>
            <a:pPr algn="r" rtl="1"/>
            <a:r>
              <a:rPr lang="en-US" dirty="0"/>
              <a:t>التكامل التشغيلي: يُهيئ الفيديو</a:t>
            </a:r>
            <a:r>
              <a:rPr lang="ar-QA" dirty="0"/>
              <a:t>/ العرض التقديمي</a:t>
            </a:r>
            <a:r>
              <a:rPr lang="en-US" dirty="0"/>
              <a:t> الموظفين لأدوارهم الميدانية من خلال مواءمة التوقعات والسلوك والمسؤوليات.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4A8ADB-E52B-3A55-5A6A-22D3D5950ADE}"/>
              </a:ext>
            </a:extLst>
          </p:cNvPr>
          <p:cNvSpPr txBox="1"/>
          <p:nvPr/>
        </p:nvSpPr>
        <p:spPr>
          <a:xfrm>
            <a:off x="3675531" y="1359722"/>
            <a:ext cx="8205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QA" dirty="0"/>
              <a:t>يتطلب إعداد ملف احترافي تلخيصاً دقيقاً لهوية المؤسسة وتحديد الغرض منه، ليعكس المصداقية والاحترافية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630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F0964-EB79-AD80-501A-1B9E8AD11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A98F2F-54AE-6258-0BEA-A7D8F91D07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B5DCA70-579A-E18A-4047-7AEF2B69E4E6}"/>
              </a:ext>
            </a:extLst>
          </p:cNvPr>
          <p:cNvGrpSpPr/>
          <p:nvPr/>
        </p:nvGrpSpPr>
        <p:grpSpPr>
          <a:xfrm>
            <a:off x="204302" y="6484137"/>
            <a:ext cx="11706653" cy="223462"/>
            <a:chOff x="204302" y="6484137"/>
            <a:chExt cx="11706653" cy="22346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B74A112-4440-0795-6317-05024888E613}"/>
                </a:ext>
              </a:extLst>
            </p:cNvPr>
            <p:cNvSpPr txBox="1"/>
            <p:nvPr/>
          </p:nvSpPr>
          <p:spPr>
            <a:xfrm>
              <a:off x="9636923" y="6484137"/>
              <a:ext cx="2274032" cy="2135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 rtl="1">
                <a:lnSpc>
                  <a:spcPts val="1820"/>
                </a:lnSpc>
              </a:pPr>
              <a:r>
                <a:rPr lang="ar-EG" sz="1050" dirty="0">
                  <a:solidFill>
                    <a:srgbClr val="FFFFFF"/>
                  </a:solidFill>
                  <a:latin typeface="QSW Arabic" panose="00000500000000000000" pitchFamily="50" charset="-78"/>
                  <a:ea typeface="QSW Arabic 1"/>
                  <a:cs typeface="QSW Arabic" panose="00000500000000000000" pitchFamily="50" charset="-78"/>
                  <a:sym typeface="QSW Arabic 1"/>
                  <a:rtl/>
                </a:rPr>
                <a:t>المؤسسة القطرية للعمل الاجتماعي</a:t>
              </a: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7412609C-93F3-AA53-E50B-09FC3B931F3C}"/>
                </a:ext>
              </a:extLst>
            </p:cNvPr>
            <p:cNvSpPr/>
            <p:nvPr/>
          </p:nvSpPr>
          <p:spPr>
            <a:xfrm>
              <a:off x="204302" y="6545636"/>
              <a:ext cx="2148709" cy="161963"/>
            </a:xfrm>
            <a:custGeom>
              <a:avLst/>
              <a:gdLst/>
              <a:ahLst/>
              <a:cxnLst/>
              <a:rect l="l" t="t" r="r" b="b"/>
              <a:pathLst>
                <a:path w="3721915" h="280546">
                  <a:moveTo>
                    <a:pt x="0" y="0"/>
                  </a:moveTo>
                  <a:lnTo>
                    <a:pt x="3721915" y="0"/>
                  </a:lnTo>
                  <a:lnTo>
                    <a:pt x="3721915" y="280546"/>
                  </a:lnTo>
                  <a:lnTo>
                    <a:pt x="0" y="2805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l="-2627" t="-129715" r="-2398" b="-138071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22567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6d1d9abc-813a-44ae-a77c-8a0b9b8667e1}" enabled="1" method="Privileged" siteId="{f7213028-fb84-499f-9257-b0a3a916dad5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255</Words>
  <Application>Microsoft Office PowerPoint</Application>
  <PresentationFormat>Widescreen</PresentationFormat>
  <Paragraphs>28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Aptos</vt:lpstr>
      <vt:lpstr>Aptos Display</vt:lpstr>
      <vt:lpstr>Arial</vt:lpstr>
      <vt:lpstr>QSW Arabic</vt:lpstr>
      <vt:lpstr>QSW Arabic Bold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 Azhari Hakim Khalid</dc:creator>
  <cp:lastModifiedBy>Rouba Frem Khalil</cp:lastModifiedBy>
  <cp:revision>4</cp:revision>
  <dcterms:created xsi:type="dcterms:W3CDTF">2026-03-31T08:32:54Z</dcterms:created>
  <dcterms:modified xsi:type="dcterms:W3CDTF">2026-06-07T08:28:44Z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73f5887-035d-4765-8d10-97aaac8deb4a_Enabled">
    <vt:lpwstr>true</vt:lpwstr>
  </property>
  <property fmtid="{D5CDD505-2E9C-101B-9397-08002B2CF9AE}" pid="3" name="MSIP_Label_573f5887-035d-4765-8d10-97aaac8deb4a_SetDate">
    <vt:lpwstr>2026-03-31T08:33:39Z</vt:lpwstr>
  </property>
  <property fmtid="{D5CDD505-2E9C-101B-9397-08002B2CF9AE}" pid="4" name="MSIP_Label_573f5887-035d-4765-8d10-97aaac8deb4a_Method">
    <vt:lpwstr>Standard</vt:lpwstr>
  </property>
  <property fmtid="{D5CDD505-2E9C-101B-9397-08002B2CF9AE}" pid="5" name="MSIP_Label_573f5887-035d-4765-8d10-97aaac8deb4a_Name">
    <vt:lpwstr>Public</vt:lpwstr>
  </property>
  <property fmtid="{D5CDD505-2E9C-101B-9397-08002B2CF9AE}" pid="6" name="MSIP_Label_573f5887-035d-4765-8d10-97aaac8deb4a_SiteId">
    <vt:lpwstr>f08ae827-76a0-4eda-8325-df208f3835ab</vt:lpwstr>
  </property>
  <property fmtid="{D5CDD505-2E9C-101B-9397-08002B2CF9AE}" pid="7" name="MSIP_Label_573f5887-035d-4765-8d10-97aaac8deb4a_ActionId">
    <vt:lpwstr>60d60d82-9fa0-4a44-8f99-9d18f6809a30</vt:lpwstr>
  </property>
  <property fmtid="{D5CDD505-2E9C-101B-9397-08002B2CF9AE}" pid="8" name="MSIP_Label_573f5887-035d-4765-8d10-97aaac8deb4a_ContentBits">
    <vt:lpwstr>0</vt:lpwstr>
  </property>
  <property fmtid="{D5CDD505-2E9C-101B-9397-08002B2CF9AE}" pid="9" name="MSIP_Label_573f5887-035d-4765-8d10-97aaac8deb4a_Tag">
    <vt:lpwstr>10, 3, 0, 1</vt:lpwstr>
  </property>
</Properties>
</file>